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Lexend Dec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gKnCjUgsY61fTdJAGuvrfri/7s+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nrique Día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LexendDeca-bold.fntdata"/><Relationship Id="rId14" Type="http://schemas.openxmlformats.org/officeDocument/2006/relationships/slide" Target="slides/slide9.xml"/><Relationship Id="rId58" Type="http://schemas.openxmlformats.org/officeDocument/2006/relationships/font" Target="fonts/LexendDec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8T16:59:34.155">
    <p:pos x="6000" y="0"/>
    <p:text>@k@devf.mx agrega un libro para esta sección
_Assigned to Enrique Díaz_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QYossr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phaGo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Le dice mucho sobre lo que debe hacer, pero no presenta todas las detalles técnicos.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/>
              <a:t>El poder de CRISP-DM reside en tener un buen proceso de trabajo que sea eficiente y efectivo donde los clientes </a:t>
            </a:r>
            <a:r>
              <a:rPr b="1" lang="en" sz="1100"/>
              <a:t>perciben valor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Esta el ciclo de vida de un proyecto de ML empieza por …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Hay varias herramientas para cada fase, no hay una herramienta que se use en las 4, uso s3 para jalar mis datos y luego preparo mi data con pandas y luego uso ts para después mandar mi modelo a Docker, si quiero usar sklearn y mandarlo a sagemaker requiere que vuelva a hacerlo de nuevo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Hyperparameter tunning impacta drásticamente el performace asi que deben tomarse en cuenta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Escoger hyperparametros buenos hará que el modelos chidos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Escoger hyperparametros malo hará que el modelo sea un fracaso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Escalabilidad es importante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 Es común crear un pipeline para testear cosas pero usalmente son difíciles de escalar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gobernanza, usualmente no entrenamos una vez el modelo y nos olvidamos de el y de donde vino, por cada modelo debería de haber una trazabilidad de : los hyperparametros , source code, performance metrics asi como quien y cuando entrenaron el dado modelo.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gobernanza, usualmente no entrenamos una vez el modelo y nos olvidamos de el y de donde vino, por cada modelo debería de haber una trazabilidad de : los hyperparametros , source code, performance metrics asi como quien y cuando entrenaron el dado modelo.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https://en.wikipedia.org/wiki/AlphaGo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Relationship Id="rId4" Type="http://schemas.openxmlformats.org/officeDocument/2006/relationships/image" Target="../media/image14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5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5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6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7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7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7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4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PXPNM3ye1gqaATxabPnK_CsluPkqBxLZ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hyperlink" Target="https://github.com/ageron/handson-ml2/blob/master/10_neural_nets_with_keras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iscord.gg/Mw77HPrgjF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hyperlink" Target="https://www.amazon.com/DevOps-Software-Architects-Perspective-Engineering/dp/0134049845" TargetMode="External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fdn_RulD3rMbGi7SC_eNb4bwIvVl0Kf1/view?usp=sharing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hyperlink" Target="https://metaflow.org/" TargetMode="External"/><Relationship Id="rId5" Type="http://schemas.openxmlformats.org/officeDocument/2006/relationships/image" Target="../media/image38.png"/><Relationship Id="rId6" Type="http://schemas.openxmlformats.org/officeDocument/2006/relationships/hyperlink" Target="https://www.tensorflow.org/tfx" TargetMode="External"/><Relationship Id="rId7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5.gif"/><Relationship Id="rId5" Type="http://schemas.openxmlformats.org/officeDocument/2006/relationships/hyperlink" Target="https://drive.google.com/file/d/1Y3FOggGRVW1_esW7pTPiAcfqFdDMELTh/view?usp=sharing" TargetMode="External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hyperlink" Target="https://mlflow.org/docs/latest/tutorials-and-examples/tutorial.html" TargetMode="External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5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gif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hyperlink" Target="https://drive.google.com/file/d/1fFmZ1GE1JnCPgwhurwRMh5i2XlfjHpar/view?usp=sharing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Ndxpo4PeEms" TargetMode="External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Hands-On Machine Learning with Scikit-Learn, Keras &amp; TensorFlow 2nd ed.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100" y="1218200"/>
            <a:ext cx="2846782" cy="373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4755600" y="2302800"/>
            <a:ext cx="3676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Capítulo 10: Introducción a las redes neuronales artificiales con Keras.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Extra: MLOps @ Discord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0438" y="695575"/>
            <a:ext cx="4143126" cy="4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¡Enhorabuena! ¡Ya podemos ser ML Engineers!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" y="1276350"/>
            <a:ext cx="87820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/>
        </p:nvSpPr>
        <p:spPr>
          <a:xfrm>
            <a:off x="235850" y="1648200"/>
            <a:ext cx="317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¿Esto es lo mejor que tenemos?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1294" y="844850"/>
            <a:ext cx="7111306" cy="3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 ó Model of Service Lifecycle.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5"/>
          <p:cNvSpPr txBox="1"/>
          <p:nvPr/>
        </p:nvSpPr>
        <p:spPr>
          <a:xfrm>
            <a:off x="0" y="1122150"/>
            <a:ext cx="29955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	Diseño de código.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Construcción.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Pruebas.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Empaquetado.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Liberación.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Configuración.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AutoNum type="arabicPeriod"/>
            </a:pPr>
            <a:r>
              <a:rPr b="1" i="0" lang="en" sz="1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Monitoreo.</a:t>
            </a:r>
            <a:endParaRPr b="1" i="0" sz="18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Devops: definición formal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 txBox="1"/>
          <p:nvPr/>
        </p:nvSpPr>
        <p:spPr>
          <a:xfrm>
            <a:off x="377100" y="1251750"/>
            <a:ext cx="43704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“A set of practices intended to reduce the time between committing a change to a system and the change being placed into normal production, while ensuring high quality"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Bass, Weber Zhu, 2015.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550" y="831447"/>
            <a:ext cx="2357600" cy="34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7"/>
          <p:cNvSpPr txBox="1"/>
          <p:nvPr>
            <p:ph type="ctrTitle"/>
          </p:nvPr>
        </p:nvSpPr>
        <p:spPr>
          <a:xfrm>
            <a:off x="311700" y="1311450"/>
            <a:ext cx="8644949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</a:pPr>
            <a:r>
              <a:rPr b="1" lang="en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Principios de DevOps aplicados a ML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882" y="1000047"/>
            <a:ext cx="3137118" cy="314340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CRISP-DM</a:t>
            </a:r>
            <a:endParaRPr/>
          </a:p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311700" y="2155325"/>
            <a:ext cx="5658352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600">
                <a:solidFill>
                  <a:srgbClr val="8E7CC3"/>
                </a:solidFill>
              </a:rPr>
              <a:t>Framework de buenas practicas para planear, organizar y ejecutar proyectos de datos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600">
                <a:solidFill>
                  <a:srgbClr val="8E7CC3"/>
                </a:solidFill>
              </a:rPr>
              <a:t>No importa la industria en la que se aplique el proyecto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600">
                <a:solidFill>
                  <a:srgbClr val="8E7CC3"/>
                </a:solidFill>
              </a:rPr>
              <a:t>No importa el presupuesto para ejecutar el proyecto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>
              <a:solidFill>
                <a:srgbClr val="8E7CC3"/>
              </a:solidFill>
            </a:endParaRPr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8E7CC3"/>
                </a:solidFill>
              </a:rPr>
              <a:t>CRISP-DM define el proceso de trabajar con datos desde un punto de vista empresarial. 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291" name="Google Shape;291;p18"/>
          <p:cNvSpPr txBox="1"/>
          <p:nvPr>
            <p:ph idx="12" type="sldNum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‹#›</a:t>
            </a:fld>
            <a:endParaRPr b="0" i="0" sz="13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2" name="Google Shape;292;p18"/>
          <p:cNvSpPr txBox="1"/>
          <p:nvPr/>
        </p:nvSpPr>
        <p:spPr>
          <a:xfrm>
            <a:off x="5534526" y="4240498"/>
            <a:ext cx="3609474" cy="24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Fig 9 . diagrama de la metodología CRISP-DM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6637393" y="1541052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7758168" y="1541052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8138635" y="2146842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8138635" y="2740883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7194974" y="3346673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6214483" y="2443861"/>
            <a:ext cx="760934" cy="2557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768" y="1138318"/>
            <a:ext cx="5115639" cy="362953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9228" l="6129" r="2277" t="0"/>
          <a:stretch/>
        </p:blipFill>
        <p:spPr>
          <a:xfrm>
            <a:off x="1069861" y="500245"/>
            <a:ext cx="7355541" cy="445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1"/>
          <p:cNvPicPr preferRelativeResize="0"/>
          <p:nvPr/>
        </p:nvPicPr>
        <p:blipFill rotWithShape="1">
          <a:blip r:embed="rId3">
            <a:alphaModFix/>
          </a:blip>
          <a:srcRect b="4708" l="3410" r="0" t="0"/>
          <a:stretch/>
        </p:blipFill>
        <p:spPr>
          <a:xfrm>
            <a:off x="648586" y="147299"/>
            <a:ext cx="8134051" cy="462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62" y="314010"/>
            <a:ext cx="8421275" cy="4515480"/>
          </a:xfrm>
          <a:prstGeom prst="rect">
            <a:avLst/>
          </a:prstGeom>
          <a:solidFill>
            <a:srgbClr val="000100"/>
          </a:solidFill>
          <a:ln>
            <a:noFill/>
          </a:ln>
        </p:spPr>
      </p:pic>
      <p:pic>
        <p:nvPicPr>
          <p:cNvPr id="325" name="Google Shape;32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2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99" y="304676"/>
            <a:ext cx="8249801" cy="46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3"/>
          <p:cNvSpPr/>
          <p:nvPr/>
        </p:nvSpPr>
        <p:spPr>
          <a:xfrm>
            <a:off x="3806456" y="2190307"/>
            <a:ext cx="1339702" cy="1275907"/>
          </a:xfrm>
          <a:prstGeom prst="rect">
            <a:avLst/>
          </a:prstGeom>
          <a:solidFill>
            <a:srgbClr val="000100"/>
          </a:solidFill>
          <a:ln cap="flat" cmpd="sng" w="25400">
            <a:solidFill>
              <a:srgbClr val="000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10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99" y="304676"/>
            <a:ext cx="8249801" cy="46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363803" y="500244"/>
            <a:ext cx="3186371" cy="1019273"/>
          </a:xfrm>
          <a:prstGeom prst="rect">
            <a:avLst/>
          </a:prstGeom>
          <a:solidFill>
            <a:srgbClr val="0001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Ciclo de vida de un proyecto de ML/DS</a:t>
            </a:r>
            <a:endParaRPr b="0" i="0" sz="2700" u="none" cap="none" strike="noStrike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3806456" y="2190307"/>
            <a:ext cx="1339702" cy="1275907"/>
          </a:xfrm>
          <a:prstGeom prst="rect">
            <a:avLst/>
          </a:prstGeom>
          <a:solidFill>
            <a:srgbClr val="000100"/>
          </a:solidFill>
          <a:ln cap="flat" cmpd="sng" w="25400">
            <a:solidFill>
              <a:srgbClr val="000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La deuda técnica oculta en los sistemas de ML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687" y="1091575"/>
            <a:ext cx="8786627" cy="29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Ecosistema de ML Enero 2021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13" y="818250"/>
            <a:ext cx="7848975" cy="413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Alternativas a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475" y="1499650"/>
            <a:ext cx="2179350" cy="10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7825" y="1332300"/>
            <a:ext cx="1945848" cy="1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12" y="997900"/>
            <a:ext cx="8496476" cy="3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 Extended</a:t>
            </a: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/>
        </p:nvSpPr>
        <p:spPr>
          <a:xfrm>
            <a:off x="4434650" y="1516950"/>
            <a:ext cx="4418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 MLFlow y primeros pasos.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Instalación de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Explorando un proyecto de MLFlow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Tutorial de MLFlow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14" name="Google Shape;4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5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6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8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VIII: Machine Learning en producción.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 txBox="1"/>
          <p:nvPr/>
        </p:nvSpPr>
        <p:spPr>
          <a:xfrm>
            <a:off x="502950" y="948450"/>
            <a:ext cx="8220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lectura a la presentación de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End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end Machine Learning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MLFlow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💜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analizaremos cómo administrar las diferentes piezas de un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su instalación usando Anaconda Navigator.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pasaremos a los aspectos prácticos y veremos algunos ejercicios en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Notebook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nuestra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capacidad de resolución de problemas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uno o varios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 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💜</a:t>
            </a:r>
            <a:r>
              <a:rPr b="0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12060"/>
            <a:ext cx="2650150" cy="34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428225" y="3170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 txBox="1"/>
          <p:nvPr/>
        </p:nvSpPr>
        <p:spPr>
          <a:xfrm>
            <a:off x="2179275" y="1100950"/>
            <a:ext cx="63066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0. Introducción a Machine Learning en producción.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  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Acerca de MLFlow y primeros pasos.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Hola mundo en MLFlow.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r>
              <a:rPr b="1" i="0" lang="en" sz="2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i="0" sz="21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 Machine Learning en producción.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Acerca de MLFlow y primeros pasos.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 Hola mundo en MLFlow.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Artificial Intelligence, a Modern Approach 4th ed.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/>
        </p:nvSpPr>
        <p:spPr>
          <a:xfrm>
            <a:off x="4755600" y="2302800"/>
            <a:ext cx="367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21: Deep Learning.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825" y="779875"/>
            <a:ext cx="3243988" cy="41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333525" y="1765200"/>
            <a:ext cx="34992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Link: ML Ops at Reasonable Scale feat. Jacopo Tagliabue @ Stanford MLSys Seminar</a:t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Video: Stanford MLSys Seminars</a:t>
            </a:r>
            <a:endParaRPr b="1" i="0" sz="30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5475" y="847612"/>
            <a:ext cx="3448300" cy="3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